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60" r:id="rId3"/>
    <p:sldId id="257" r:id="rId4"/>
    <p:sldId id="265" r:id="rId5"/>
    <p:sldId id="277" r:id="rId6"/>
    <p:sldId id="274" r:id="rId7"/>
    <p:sldId id="269" r:id="rId8"/>
    <p:sldId id="276" r:id="rId9"/>
    <p:sldId id="268" r:id="rId10"/>
    <p:sldId id="275" r:id="rId11"/>
    <p:sldId id="264" r:id="rId1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613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E44C7-F152-420F-83C8-582FD2F7672E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7B9AD150-2764-440D-B018-87FFB813D0D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9169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E44C7-F152-420F-83C8-582FD2F7672E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D150-2764-440D-B018-87FFB813D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05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E44C7-F152-420F-83C8-582FD2F7672E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D150-2764-440D-B018-87FFB813D0D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0890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E44C7-F152-420F-83C8-582FD2F7672E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D150-2764-440D-B018-87FFB813D0D1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286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E44C7-F152-420F-83C8-582FD2F7672E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D150-2764-440D-B018-87FFB813D0D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92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E44C7-F152-420F-83C8-582FD2F7672E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D150-2764-440D-B018-87FFB813D0D1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0551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E44C7-F152-420F-83C8-582FD2F7672E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D150-2764-440D-B018-87FFB813D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73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E44C7-F152-420F-83C8-582FD2F7672E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D150-2764-440D-B018-87FFB813D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96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E44C7-F152-420F-83C8-582FD2F7672E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D150-2764-440D-B018-87FFB813D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40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E44C7-F152-420F-83C8-582FD2F7672E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D150-2764-440D-B018-87FFB813D0D1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4740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EA6E44C7-F152-420F-83C8-582FD2F7672E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D150-2764-440D-B018-87FFB813D0D1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650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E44C7-F152-420F-83C8-582FD2F7672E}" type="datetimeFigureOut">
              <a:rPr lang="en-US" smtClean="0"/>
              <a:t>7/14/2023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B9AD150-2764-440D-B018-87FFB813D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35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accent5">
                    <a:lumMod val="75000"/>
                  </a:schemeClr>
                </a:solidFill>
              </a:rPr>
              <a:t>Budget 101 </a:t>
            </a:r>
            <a:br>
              <a:rPr lang="en-US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600">
                <a:solidFill>
                  <a:schemeClr val="accent5">
                    <a:lumMod val="75000"/>
                  </a:schemeClr>
                </a:solidFill>
              </a:rPr>
              <a:t>WITH THE BUDGET OFFICE</a:t>
            </a:r>
            <a:endParaRPr lang="en-US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118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rgreen\AppData\Local\Microsoft\Windows\Temporary Internet Files\Content.IE5\RKIA441K\Dollars[1].gif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650" y="1247775"/>
            <a:ext cx="4076700" cy="436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accent5">
                    <a:lumMod val="75000"/>
                  </a:schemeClr>
                </a:solidFill>
              </a:rPr>
              <a:t>Responsibilities of Account Managers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905000"/>
            <a:ext cx="5486400" cy="4194048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Reconcile accounts weekly or monthly depending on amount of activity</a:t>
            </a:r>
          </a:p>
          <a:p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Review account balances PRIOR to attempting to make purchases or payroll payments</a:t>
            </a:r>
          </a:p>
          <a:p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Spend responsibly</a:t>
            </a:r>
          </a:p>
          <a:p>
            <a:pPr marL="0" indent="0">
              <a:buNone/>
            </a:pPr>
            <a:endParaRPr lang="en-US" sz="18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004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5">
                    <a:lumMod val="75000"/>
                  </a:schemeClr>
                </a:solidFill>
              </a:rPr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br>
              <a:rPr lang="en-US"/>
            </a:br>
            <a:endParaRPr lang="en-US"/>
          </a:p>
        </p:txBody>
      </p:sp>
      <p:pic>
        <p:nvPicPr>
          <p:cNvPr id="7170" name="Picture 2" descr="C:\Users\rgreen\AppData\Local\Microsoft\Windows\Temporary Internet Files\Content.IE5\RKIA441K\question-mark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600200"/>
            <a:ext cx="4394200" cy="439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5966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>
                <a:solidFill>
                  <a:schemeClr val="accent5">
                    <a:lumMod val="75000"/>
                  </a:schemeClr>
                </a:solidFill>
              </a:rPr>
              <a:t>Funds Types </a:t>
            </a:r>
          </a:p>
        </p:txBody>
      </p:sp>
      <p:pic>
        <p:nvPicPr>
          <p:cNvPr id="2050" name="Picture 2" descr="C:\Users\rgreen\AppData\Local\Microsoft\Windows\Temporary Internet Files\Content.IE5\BHQWPX2U\metal_bucket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52" y="1600200"/>
            <a:ext cx="85344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19200" y="4124980"/>
            <a:ext cx="1219200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Appropriations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0" y="4188023"/>
            <a:ext cx="914400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62400" y="4124980"/>
            <a:ext cx="1143000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Tuition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4176" y="5562600"/>
            <a:ext cx="8252624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appropriations are primarily used for salaries &amp; benefits.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Operations &amp; wage budgets are primarily allocated in designated &amp; fee accounts.</a:t>
            </a:r>
          </a:p>
        </p:txBody>
      </p:sp>
    </p:spTree>
    <p:extLst>
      <p:ext uri="{BB962C8B-B14F-4D97-AF65-F5344CB8AC3E}">
        <p14:creationId xmlns:p14="http://schemas.microsoft.com/office/powerpoint/2010/main" val="2563065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357" y="1600199"/>
            <a:ext cx="2654449" cy="4297680"/>
          </a:xfrm>
        </p:spPr>
        <p:txBody>
          <a:bodyPr anchor="ctr">
            <a:normAutofit/>
          </a:bodyPr>
          <a:lstStyle/>
          <a:p>
            <a:pPr algn="ctr"/>
            <a:r>
              <a:rPr lang="en-US"/>
              <a:t> </a:t>
            </a:r>
            <a:r>
              <a:rPr lang="en-US">
                <a:solidFill>
                  <a:schemeClr val="accent5">
                    <a:lumMod val="75000"/>
                  </a:schemeClr>
                </a:solidFill>
              </a:rPr>
              <a:t>Account Types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EC65442-F244-409C-BF44-C5D6472E8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0722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3638" y="1600199"/>
            <a:ext cx="4597502" cy="429768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Account numbers are 6 digits.  The 1</a:t>
            </a:r>
            <a:r>
              <a:rPr lang="en-US" baseline="3000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number indicates the fund group.  </a:t>
            </a:r>
          </a:p>
          <a:p>
            <a:pPr marL="0" indent="0">
              <a:buNone/>
            </a:pPr>
            <a:r>
              <a:rPr lang="en-US" b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State Appropriations &amp; Statutory Tuition</a:t>
            </a:r>
          </a:p>
          <a:p>
            <a:pPr marL="0" indent="0">
              <a:buNone/>
            </a:pPr>
            <a:r>
              <a:rPr lang="en-US" b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Designated Tuition &amp; Fees</a:t>
            </a:r>
          </a:p>
          <a:p>
            <a:pPr marL="0" indent="0">
              <a:buNone/>
            </a:pPr>
            <a:r>
              <a:rPr lang="en-US" b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Auxiliary</a:t>
            </a:r>
          </a:p>
          <a:p>
            <a:pPr marL="0" indent="0">
              <a:buNone/>
            </a:pPr>
            <a:r>
              <a:rPr lang="en-US" b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en-US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Restricted funds</a:t>
            </a:r>
          </a:p>
        </p:txBody>
      </p:sp>
    </p:spTree>
    <p:extLst>
      <p:ext uri="{BB962C8B-B14F-4D97-AF65-F5344CB8AC3E}">
        <p14:creationId xmlns:p14="http://schemas.microsoft.com/office/powerpoint/2010/main" val="1906845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state Appropriations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905000"/>
            <a:ext cx="5486400" cy="4194048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Appropriations</a:t>
            </a:r>
          </a:p>
          <a:p>
            <a:pPr lvl="1"/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Non-Formula Items</a:t>
            </a:r>
          </a:p>
          <a:p>
            <a:pPr lvl="2"/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Academic Programs</a:t>
            </a:r>
          </a:p>
          <a:p>
            <a:pPr lvl="2"/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Nursing Program</a:t>
            </a:r>
          </a:p>
          <a:p>
            <a:pPr lvl="2"/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Expansion Funding</a:t>
            </a:r>
          </a:p>
          <a:p>
            <a:pPr lvl="2"/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NETEP</a:t>
            </a:r>
          </a:p>
          <a:p>
            <a:pPr lvl="2"/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Student Success Program</a:t>
            </a:r>
          </a:p>
          <a:p>
            <a:pPr lvl="2"/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</a:t>
            </a:r>
          </a:p>
          <a:p>
            <a:pPr lvl="2"/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Institutional Enhancement</a:t>
            </a:r>
          </a:p>
          <a:p>
            <a:pPr lvl="1"/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163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FUNDING PRIORITY IN THE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905000"/>
            <a:ext cx="5486400" cy="4194048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System Assessments and Debt Service</a:t>
            </a:r>
          </a:p>
          <a:p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University Contracts</a:t>
            </a:r>
          </a:p>
          <a:p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University Operations </a:t>
            </a:r>
          </a:p>
          <a:p>
            <a:pPr lvl="1"/>
            <a:r>
              <a:rPr lang="en-US" sz="14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Utilities</a:t>
            </a:r>
          </a:p>
          <a:p>
            <a:pPr lvl="1"/>
            <a:r>
              <a:rPr lang="en-US" sz="14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Insurance</a:t>
            </a:r>
          </a:p>
          <a:p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Personnel Costs</a:t>
            </a:r>
          </a:p>
          <a:p>
            <a:pPr lvl="1"/>
            <a:r>
              <a:rPr lang="en-US" sz="14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Salaries &amp; benefits</a:t>
            </a:r>
          </a:p>
          <a:p>
            <a:pPr marL="228600" lvl="1">
              <a:spcBef>
                <a:spcPts val="1000"/>
              </a:spcBef>
            </a:pPr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Departmental operations &amp; wages</a:t>
            </a:r>
          </a:p>
          <a:p>
            <a:pPr marL="0" indent="0">
              <a:buNone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9891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5">
                    <a:lumMod val="75000"/>
                  </a:schemeClr>
                </a:solidFill>
              </a:rPr>
              <a:t>Canopy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905000"/>
            <a:ext cx="5486400" cy="4194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Budget pools:</a:t>
            </a:r>
          </a:p>
          <a:p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1100	Salaries</a:t>
            </a:r>
          </a:p>
          <a:p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1700	Wages</a:t>
            </a:r>
          </a:p>
          <a:p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1900	Benefits</a:t>
            </a:r>
          </a:p>
          <a:p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3000	Other Expense</a:t>
            </a:r>
          </a:p>
          <a:p>
            <a:pPr marL="0" indent="0">
              <a:buNone/>
            </a:pPr>
            <a:endParaRPr lang="en-US" sz="18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Canopy is web version of Financial  Accounting Management Information System(FAMIS)</a:t>
            </a:r>
          </a:p>
        </p:txBody>
      </p:sp>
    </p:spTree>
    <p:extLst>
      <p:ext uri="{BB962C8B-B14F-4D97-AF65-F5344CB8AC3E}">
        <p14:creationId xmlns:p14="http://schemas.microsoft.com/office/powerpoint/2010/main" val="2742448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813335" y="3528542"/>
            <a:ext cx="647780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FA7AD0A-1871-4DF8-9235-F49D0513B9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6B04CFB-FAE5-47DD-9B3E-4E9BA7A89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475" y="1474969"/>
            <a:ext cx="2117940" cy="1868760"/>
          </a:xfrm>
        </p:spPr>
        <p:txBody>
          <a:bodyPr vert="horz" lIns="91440" tIns="45720" rIns="91440" bIns="0" rtlCol="0" anchor="b">
            <a:normAutofit/>
          </a:bodyPr>
          <a:lstStyle/>
          <a:p>
            <a:pPr defTabSz="914400"/>
            <a:r>
              <a:rPr lang="en-US" sz="3100">
                <a:solidFill>
                  <a:schemeClr val="accent5">
                    <a:lumMod val="75000"/>
                  </a:schemeClr>
                </a:solidFill>
              </a:rPr>
              <a:t>Canopy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E68D41B-9286-479F-9AB7-678C8E348D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4475" y="3528543"/>
            <a:ext cx="211794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8ACF89C-CFC3-4D68-B3C4-2BEFB7BBE5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984541" y="482171"/>
            <a:ext cx="5670087" cy="5149101"/>
            <a:chOff x="3979389" y="482171"/>
            <a:chExt cx="7560115" cy="5149101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3B770B7D-3C5C-4682-8DF0-20783592F3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79389" y="482171"/>
              <a:ext cx="7560115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A6893E11-7EC1-4EB6-A2A8-0B693F8FE5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92448" y="812507"/>
              <a:ext cx="692827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622F7FD7-8884-4FD5-95AB-0B5C6033A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1615" y="977965"/>
            <a:ext cx="4961686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16EFE474-4FE0-4E8F-8F09-5ED2C9E76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144000" cy="742950"/>
          </a:xfrm>
          <a:prstGeom prst="rect">
            <a:avLst/>
          </a:prstGeom>
        </p:spPr>
      </p:pic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F8B8C81-54DC-4AF5-B682-3A2C70A6B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74189B4-3317-E3F6-312A-3213C002FB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4238996"/>
              </p:ext>
            </p:extLst>
          </p:nvPr>
        </p:nvGraphicFramePr>
        <p:xfrm>
          <a:off x="3463780" y="1173808"/>
          <a:ext cx="4712194" cy="3751272"/>
        </p:xfrm>
        <a:graphic>
          <a:graphicData uri="http://schemas.openxmlformats.org/drawingml/2006/table">
            <a:tbl>
              <a:tblPr firstRow="1" bandRow="1"/>
              <a:tblGrid>
                <a:gridCol w="535685">
                  <a:extLst>
                    <a:ext uri="{9D8B030D-6E8A-4147-A177-3AD203B41FA5}">
                      <a16:colId xmlns:a16="http://schemas.microsoft.com/office/drawing/2014/main" val="2025176644"/>
                    </a:ext>
                  </a:extLst>
                </a:gridCol>
                <a:gridCol w="1408615">
                  <a:extLst>
                    <a:ext uri="{9D8B030D-6E8A-4147-A177-3AD203B41FA5}">
                      <a16:colId xmlns:a16="http://schemas.microsoft.com/office/drawing/2014/main" val="2054326550"/>
                    </a:ext>
                  </a:extLst>
                </a:gridCol>
                <a:gridCol w="124762">
                  <a:extLst>
                    <a:ext uri="{9D8B030D-6E8A-4147-A177-3AD203B41FA5}">
                      <a16:colId xmlns:a16="http://schemas.microsoft.com/office/drawing/2014/main" val="3048578368"/>
                    </a:ext>
                  </a:extLst>
                </a:gridCol>
                <a:gridCol w="125896">
                  <a:extLst>
                    <a:ext uri="{9D8B030D-6E8A-4147-A177-3AD203B41FA5}">
                      <a16:colId xmlns:a16="http://schemas.microsoft.com/office/drawing/2014/main" val="2878353339"/>
                    </a:ext>
                  </a:extLst>
                </a:gridCol>
                <a:gridCol w="517523">
                  <a:extLst>
                    <a:ext uri="{9D8B030D-6E8A-4147-A177-3AD203B41FA5}">
                      <a16:colId xmlns:a16="http://schemas.microsoft.com/office/drawing/2014/main" val="2687355857"/>
                    </a:ext>
                  </a:extLst>
                </a:gridCol>
                <a:gridCol w="470982">
                  <a:extLst>
                    <a:ext uri="{9D8B030D-6E8A-4147-A177-3AD203B41FA5}">
                      <a16:colId xmlns:a16="http://schemas.microsoft.com/office/drawing/2014/main" val="1203623628"/>
                    </a:ext>
                  </a:extLst>
                </a:gridCol>
                <a:gridCol w="470982">
                  <a:extLst>
                    <a:ext uri="{9D8B030D-6E8A-4147-A177-3AD203B41FA5}">
                      <a16:colId xmlns:a16="http://schemas.microsoft.com/office/drawing/2014/main" val="1299081767"/>
                    </a:ext>
                  </a:extLst>
                </a:gridCol>
                <a:gridCol w="586767">
                  <a:extLst>
                    <a:ext uri="{9D8B030D-6E8A-4147-A177-3AD203B41FA5}">
                      <a16:colId xmlns:a16="http://schemas.microsoft.com/office/drawing/2014/main" val="3238969229"/>
                    </a:ext>
                  </a:extLst>
                </a:gridCol>
                <a:gridCol w="470982">
                  <a:extLst>
                    <a:ext uri="{9D8B030D-6E8A-4147-A177-3AD203B41FA5}">
                      <a16:colId xmlns:a16="http://schemas.microsoft.com/office/drawing/2014/main" val="1202829025"/>
                    </a:ext>
                  </a:extLst>
                </a:gridCol>
              </a:tblGrid>
              <a:tr h="1389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Object Code</a:t>
                      </a:r>
                    </a:p>
                  </a:txBody>
                  <a:tcPr marL="3807" marR="3807" marT="3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Description</a:t>
                      </a:r>
                    </a:p>
                  </a:txBody>
                  <a:tcPr marL="3807" marR="3807" marT="3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</a:t>
                      </a:r>
                    </a:p>
                  </a:txBody>
                  <a:tcPr marL="3807" marR="3807" marT="3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</a:t>
                      </a:r>
                    </a:p>
                  </a:txBody>
                  <a:tcPr marL="3807" marR="3807" marT="3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Budget</a:t>
                      </a:r>
                    </a:p>
                  </a:txBody>
                  <a:tcPr marL="3807" marR="3807" marT="3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Actual</a:t>
                      </a:r>
                    </a:p>
                  </a:txBody>
                  <a:tcPr marL="3807" marR="3807" marT="3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</a:t>
                      </a:r>
                    </a:p>
                  </a:txBody>
                  <a:tcPr marL="3807" marR="3807" marT="3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Encumbrance</a:t>
                      </a:r>
                    </a:p>
                  </a:txBody>
                  <a:tcPr marL="3807" marR="3807" marT="3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Available</a:t>
                      </a:r>
                    </a:p>
                  </a:txBody>
                  <a:tcPr marL="3807" marR="3807" marT="38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7537743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1100 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Salary Pool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$2,482.16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$2,482.16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187461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1105 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Salary Encumbrance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$11,634.37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$11,634.37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2077791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1510 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Salary-Professional-Administrative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$673.39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$673.39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$673.39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8990247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1515 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Salary-Classified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$337.08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$337.08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$337.08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3183082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****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Salary Pool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$15,127.00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$1,010.47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$1,010.47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$11,634.37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$2,482.16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8155018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1600 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Longevity Pool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140846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1605 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Longevity Encumbrance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$17.21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$17.21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1670605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1610 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Longevity Pay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$1.49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$1.49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$1.49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2928154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****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Longevity Pool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$1.49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$1.49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$17.21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$0.30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279871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1700 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Wages Pool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($160.00)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($160.00)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634061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1740 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Wages - Student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524815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****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Wages Pool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($160.00)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3871828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1900 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Benefits Pool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$1,083.11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$1,083.11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6607345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1906 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Benefits Encumbrance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$4,925.21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$4,925.21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6921019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1910 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 Insurance Payments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$280.74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$280.74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$280.74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4113523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1920 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FICA Contributions (OASI Matching)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$72.99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$72.99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$72.99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4320254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1960 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TRS Matching Contribution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$80.95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$80.95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$80.95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119953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****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Benefits Pool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$6,443.00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$434.68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$434.68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$4,925.21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$1,083.11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769859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3000 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Expense Pool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$3,154.61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$3,154.61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6108708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3025 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Tvl-In-Incidental Expenses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$18.72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$18.72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$18.72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1413573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3030 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Tvl-In-Meals &amp; Lodging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$310.76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$310.76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$310.76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6331507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3130 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Tvl-Out-Meals &amp; Lodging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$1,458.00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$1,458.00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4712064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5215 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Employee Training - Regis. Fees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$365.00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$365.00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$365.00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3791805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5650 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Freight/Delivery Services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$7.91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$7.91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$7.91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3782841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****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Other Expense Pool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$5,315.00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$702.39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$702.39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$1,458.00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$3,154.61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200054"/>
                  </a:ext>
                </a:extLst>
              </a:tr>
              <a:tr h="138936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****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Expenses 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$26,904.00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$2,309.03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$2,309.03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$18,034.79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$6,560.18 </a:t>
                      </a:r>
                    </a:p>
                  </a:txBody>
                  <a:tcPr marL="3807" marR="3807" marT="380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9465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027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0B469-04EF-301F-1B28-D1C483F15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Budget Transfers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C84F5-D7A1-3B19-B816-84A3A90E3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2">
              <a:spcBef>
                <a:spcPts val="1000"/>
              </a:spcBef>
            </a:pPr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Departmental Budget Transfers (DBR) process can be found on the budget website</a:t>
            </a:r>
          </a:p>
          <a:p>
            <a:pPr marL="228600" lvl="3">
              <a:spcBef>
                <a:spcPts val="1000"/>
              </a:spcBef>
            </a:pPr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CANOPY, DBR(s) utilize electronic routing paths for approvals </a:t>
            </a:r>
          </a:p>
          <a:p>
            <a:pPr marL="228600" lvl="3">
              <a:spcBef>
                <a:spcPts val="1000"/>
              </a:spcBef>
            </a:pPr>
            <a:r>
              <a:rPr lang="en-US" sz="18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Funds can move between applicable accounts and budget pools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960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rgreen\AppData\Local\Microsoft\Windows\Temporary Internet Files\Content.IE5\RKIA441K\Dollars[1].gif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650" y="1247775"/>
            <a:ext cx="4076700" cy="436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PROCUREMENT &amp; TRAVEL</a:t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1200" dirty="0">
                <a:solidFill>
                  <a:schemeClr val="accent5">
                    <a:lumMod val="75000"/>
                  </a:schemeClr>
                </a:solidFill>
              </a:rPr>
              <a:t>It is </a:t>
            </a:r>
            <a:r>
              <a:rPr lang="en-US" sz="12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Always best to ask permission vs. forgiveness when dealing with state funds.</a:t>
            </a:r>
            <a:br>
              <a:rPr lang="en-US" sz="12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905000"/>
            <a:ext cx="5486400" cy="419404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1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funds may not be used to purchase:</a:t>
            </a:r>
          </a:p>
          <a:p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Promotional Items </a:t>
            </a:r>
            <a:endParaRPr lang="en-US" sz="20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Alcoholic Beverages </a:t>
            </a:r>
            <a:endParaRPr lang="en-US" sz="20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Flowers/Plants</a:t>
            </a:r>
            <a:endParaRPr lang="en-US" sz="20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Foods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800" b="0" i="0" dirty="0">
                <a:solidFill>
                  <a:schemeClr val="accent5">
                    <a:lumMod val="75000"/>
                  </a:schemeClr>
                </a:solidFill>
                <a:effectLst/>
                <a:latin typeface="-apple-system"/>
              </a:rPr>
              <a:t>A state agency is prohibited from purchasing food, coffee, cream, sugar and similar</a:t>
            </a:r>
            <a:endParaRPr lang="en-US" sz="20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additional information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email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purchasing@tamut.edu</a:t>
            </a:r>
            <a:endParaRPr lang="en-US" sz="200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100" b="1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Travel on State Funds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traveling on state funds, all state rules and regulations must be followed for expenses to be eligible. 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additional information, please refer to the travel website or contact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travel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@tamut.edu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94767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1207</TotalTime>
  <Words>696</Words>
  <Application>Microsoft Office PowerPoint</Application>
  <PresentationFormat>On-screen Show (4:3)</PresentationFormat>
  <Paragraphs>256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-apple-system</vt:lpstr>
      <vt:lpstr>Arial</vt:lpstr>
      <vt:lpstr>Calibri</vt:lpstr>
      <vt:lpstr>Gill Sans MT</vt:lpstr>
      <vt:lpstr>Gallery</vt:lpstr>
      <vt:lpstr>Budget 101  WITH THE BUDGET OFFICE</vt:lpstr>
      <vt:lpstr>Funds Types </vt:lpstr>
      <vt:lpstr> Account Types</vt:lpstr>
      <vt:lpstr>state Appropriations</vt:lpstr>
      <vt:lpstr>FUNDING PRIORITY IN THE BUDGET</vt:lpstr>
      <vt:lpstr>Canopy</vt:lpstr>
      <vt:lpstr>Canopy</vt:lpstr>
      <vt:lpstr>Budget Transfers</vt:lpstr>
      <vt:lpstr>PROCUREMENT &amp; TRAVEL It is Always best to ask permission vs. forgiveness when dealing with state funds. </vt:lpstr>
      <vt:lpstr>Responsibilities of Account Managers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FY2017 Account Manager Budget Workshop</dc:title>
  <dc:creator>Ramona Green</dc:creator>
  <cp:lastModifiedBy>Jayson Ferguson</cp:lastModifiedBy>
  <cp:revision>3</cp:revision>
  <cp:lastPrinted>2016-09-08T16:42:20Z</cp:lastPrinted>
  <dcterms:created xsi:type="dcterms:W3CDTF">2016-09-06T19:30:51Z</dcterms:created>
  <dcterms:modified xsi:type="dcterms:W3CDTF">2023-07-14T13:23:49Z</dcterms:modified>
</cp:coreProperties>
</file>