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75" r:id="rId10"/>
    <p:sldId id="276" r:id="rId11"/>
    <p:sldId id="277" r:id="rId12"/>
    <p:sldId id="264" r:id="rId13"/>
    <p:sldId id="265" r:id="rId14"/>
    <p:sldId id="266" r:id="rId15"/>
    <p:sldId id="267" r:id="rId16"/>
    <p:sldId id="268" r:id="rId17"/>
    <p:sldId id="269" r:id="rId18"/>
    <p:sldId id="270" r:id="rId19"/>
    <p:sldId id="271" r:id="rId20"/>
    <p:sldId id="272" r:id="rId21"/>
    <p:sldId id="278" r:id="rId22"/>
    <p:sldId id="273" r:id="rId23"/>
    <p:sldId id="274"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White" initials="MW" lastIdx="0" clrIdx="0">
    <p:extLst>
      <p:ext uri="{19B8F6BF-5375-455C-9EA6-DF929625EA0E}">
        <p15:presenceInfo xmlns:p15="http://schemas.microsoft.com/office/powerpoint/2012/main" userId="S-1-5-21-3403652786-3642048026-957917329-352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89" d="100"/>
          <a:sy n="89" d="100"/>
        </p:scale>
        <p:origin x="120"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3D91F7FA-3D54-434B-AD83-D7024F3E74EE}" type="datetimeFigureOut">
              <a:rPr lang="en-US" smtClean="0"/>
              <a:t>3/27/2019</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39D70DDF-8E7D-4B23-93B0-1CB58711A67F}" type="slidenum">
              <a:rPr lang="en-US" smtClean="0"/>
              <a:t>‹#›</a:t>
            </a:fld>
            <a:endParaRPr lang="en-US"/>
          </a:p>
        </p:txBody>
      </p:sp>
    </p:spTree>
    <p:extLst>
      <p:ext uri="{BB962C8B-B14F-4D97-AF65-F5344CB8AC3E}">
        <p14:creationId xmlns:p14="http://schemas.microsoft.com/office/powerpoint/2010/main" val="813896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D91F7FA-3D54-434B-AD83-D7024F3E74EE}" type="datetimeFigureOut">
              <a:rPr lang="en-US" smtClean="0"/>
              <a:t>3/27/2019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9D70DDF-8E7D-4B23-93B0-1CB58711A67F}" type="slidenum">
              <a:rPr lang="en-US" smtClean="0"/>
              <a:t>‹#›</a:t>
            </a:fld>
            <a:endParaRPr lang="en-US"/>
          </a:p>
        </p:txBody>
      </p:sp>
    </p:spTree>
    <p:extLst>
      <p:ext uri="{BB962C8B-B14F-4D97-AF65-F5344CB8AC3E}">
        <p14:creationId xmlns:p14="http://schemas.microsoft.com/office/powerpoint/2010/main" val="2882183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3D91F7FA-3D54-434B-AD83-D7024F3E74EE}" type="datetimeFigureOut">
              <a:rPr lang="en-US" smtClean="0"/>
              <a:t>3/27/2019</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9D70DDF-8E7D-4B23-93B0-1CB58711A67F}" type="slidenum">
              <a:rPr lang="en-US" smtClean="0"/>
              <a:t>‹#›</a:t>
            </a:fld>
            <a:endParaRPr lang="en-US"/>
          </a:p>
        </p:txBody>
      </p:sp>
    </p:spTree>
    <p:extLst>
      <p:ext uri="{BB962C8B-B14F-4D97-AF65-F5344CB8AC3E}">
        <p14:creationId xmlns:p14="http://schemas.microsoft.com/office/powerpoint/2010/main" val="3562089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3D91F7FA-3D54-434B-AD83-D7024F3E74EE}" type="datetimeFigureOut">
              <a:rPr lang="en-US" smtClean="0"/>
              <a:t>3/27/2019</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9D70DDF-8E7D-4B23-93B0-1CB58711A67F}" type="slidenum">
              <a:rPr lang="en-US" smtClean="0"/>
              <a:t>‹#›</a:t>
            </a:fld>
            <a:endParaRPr lang="en-US"/>
          </a:p>
        </p:txBody>
      </p:sp>
    </p:spTree>
    <p:extLst>
      <p:ext uri="{BB962C8B-B14F-4D97-AF65-F5344CB8AC3E}">
        <p14:creationId xmlns:p14="http://schemas.microsoft.com/office/powerpoint/2010/main" val="1112948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D91F7FA-3D54-434B-AD83-D7024F3E74EE}" type="datetimeFigureOut">
              <a:rPr lang="en-US" smtClean="0"/>
              <a:t>3/27/2019</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9D70DDF-8E7D-4B23-93B0-1CB58711A67F}" type="slidenum">
              <a:rPr lang="en-US" smtClean="0"/>
              <a:t>‹#›</a:t>
            </a:fld>
            <a:endParaRPr lang="en-US"/>
          </a:p>
        </p:txBody>
      </p:sp>
    </p:spTree>
    <p:extLst>
      <p:ext uri="{BB962C8B-B14F-4D97-AF65-F5344CB8AC3E}">
        <p14:creationId xmlns:p14="http://schemas.microsoft.com/office/powerpoint/2010/main" val="18662301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D91F7FA-3D54-434B-AD83-D7024F3E74EE}" type="datetimeFigureOut">
              <a:rPr lang="en-US" smtClean="0"/>
              <a:t>3/27/2019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D70DDF-8E7D-4B23-93B0-1CB58711A67F}" type="slidenum">
              <a:rPr lang="en-US" smtClean="0"/>
              <a:t>‹#›</a:t>
            </a:fld>
            <a:endParaRPr lang="en-US"/>
          </a:p>
        </p:txBody>
      </p:sp>
    </p:spTree>
    <p:extLst>
      <p:ext uri="{BB962C8B-B14F-4D97-AF65-F5344CB8AC3E}">
        <p14:creationId xmlns:p14="http://schemas.microsoft.com/office/powerpoint/2010/main" val="21312915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D91F7FA-3D54-434B-AD83-D7024F3E74EE}" type="datetimeFigureOut">
              <a:rPr lang="en-US" smtClean="0"/>
              <a:t>3/27/2019</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39D70DDF-8E7D-4B23-93B0-1CB58711A67F}" type="slidenum">
              <a:rPr lang="en-US" smtClean="0"/>
              <a:t>‹#›</a:t>
            </a:fld>
            <a:endParaRPr lang="en-US"/>
          </a:p>
        </p:txBody>
      </p:sp>
    </p:spTree>
    <p:extLst>
      <p:ext uri="{BB962C8B-B14F-4D97-AF65-F5344CB8AC3E}">
        <p14:creationId xmlns:p14="http://schemas.microsoft.com/office/powerpoint/2010/main" val="3987370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3D91F7FA-3D54-434B-AD83-D7024F3E74EE}" type="datetimeFigureOut">
              <a:rPr lang="en-US" smtClean="0"/>
              <a:t>3/27/2019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D70DDF-8E7D-4B23-93B0-1CB58711A67F}" type="slidenum">
              <a:rPr lang="en-US" smtClean="0"/>
              <a:t>‹#›</a:t>
            </a:fld>
            <a:endParaRPr lang="en-US"/>
          </a:p>
        </p:txBody>
      </p:sp>
    </p:spTree>
    <p:extLst>
      <p:ext uri="{BB962C8B-B14F-4D97-AF65-F5344CB8AC3E}">
        <p14:creationId xmlns:p14="http://schemas.microsoft.com/office/powerpoint/2010/main" val="11956000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3D91F7FA-3D54-434B-AD83-D7024F3E74EE}" type="datetimeFigureOut">
              <a:rPr lang="en-US" smtClean="0"/>
              <a:t>3/27/2019</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9D70DDF-8E7D-4B23-93B0-1CB58711A67F}" type="slidenum">
              <a:rPr lang="en-US" smtClean="0"/>
              <a:t>‹#›</a:t>
            </a:fld>
            <a:endParaRPr lang="en-US"/>
          </a:p>
        </p:txBody>
      </p:sp>
    </p:spTree>
    <p:extLst>
      <p:ext uri="{BB962C8B-B14F-4D97-AF65-F5344CB8AC3E}">
        <p14:creationId xmlns:p14="http://schemas.microsoft.com/office/powerpoint/2010/main" val="603781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91F7FA-3D54-434B-AD83-D7024F3E74EE}" type="datetimeFigureOut">
              <a:rPr lang="en-US" smtClean="0"/>
              <a:t>3/27/2019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D70DDF-8E7D-4B23-93B0-1CB58711A67F}" type="slidenum">
              <a:rPr lang="en-US" smtClean="0"/>
              <a:t>‹#›</a:t>
            </a:fld>
            <a:endParaRPr lang="en-US"/>
          </a:p>
        </p:txBody>
      </p:sp>
    </p:spTree>
    <p:extLst>
      <p:ext uri="{BB962C8B-B14F-4D97-AF65-F5344CB8AC3E}">
        <p14:creationId xmlns:p14="http://schemas.microsoft.com/office/powerpoint/2010/main" val="3358225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D91F7FA-3D54-434B-AD83-D7024F3E74EE}" type="datetimeFigureOut">
              <a:rPr lang="en-US" smtClean="0"/>
              <a:t>3/27/2019</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9D70DDF-8E7D-4B23-93B0-1CB58711A67F}" type="slidenum">
              <a:rPr lang="en-US" smtClean="0"/>
              <a:t>‹#›</a:t>
            </a:fld>
            <a:endParaRPr lang="en-US"/>
          </a:p>
        </p:txBody>
      </p:sp>
    </p:spTree>
    <p:extLst>
      <p:ext uri="{BB962C8B-B14F-4D97-AF65-F5344CB8AC3E}">
        <p14:creationId xmlns:p14="http://schemas.microsoft.com/office/powerpoint/2010/main" val="1349201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D91F7FA-3D54-434B-AD83-D7024F3E74EE}" type="datetimeFigureOut">
              <a:rPr lang="en-US" smtClean="0"/>
              <a:t>3/27/2019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D70DDF-8E7D-4B23-93B0-1CB58711A67F}" type="slidenum">
              <a:rPr lang="en-US" smtClean="0"/>
              <a:t>‹#›</a:t>
            </a:fld>
            <a:endParaRPr lang="en-US"/>
          </a:p>
        </p:txBody>
      </p:sp>
    </p:spTree>
    <p:extLst>
      <p:ext uri="{BB962C8B-B14F-4D97-AF65-F5344CB8AC3E}">
        <p14:creationId xmlns:p14="http://schemas.microsoft.com/office/powerpoint/2010/main" val="2730891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D91F7FA-3D54-434B-AD83-D7024F3E74EE}" type="datetimeFigureOut">
              <a:rPr lang="en-US" smtClean="0"/>
              <a:t>3/27/2019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D70DDF-8E7D-4B23-93B0-1CB58711A67F}" type="slidenum">
              <a:rPr lang="en-US" smtClean="0"/>
              <a:t>‹#›</a:t>
            </a:fld>
            <a:endParaRPr lang="en-US"/>
          </a:p>
        </p:txBody>
      </p:sp>
    </p:spTree>
    <p:extLst>
      <p:ext uri="{BB962C8B-B14F-4D97-AF65-F5344CB8AC3E}">
        <p14:creationId xmlns:p14="http://schemas.microsoft.com/office/powerpoint/2010/main" val="1499918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D91F7FA-3D54-434B-AD83-D7024F3E74EE}" type="datetimeFigureOut">
              <a:rPr lang="en-US" smtClean="0"/>
              <a:t>3/27/2019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D70DDF-8E7D-4B23-93B0-1CB58711A67F}" type="slidenum">
              <a:rPr lang="en-US" smtClean="0"/>
              <a:t>‹#›</a:t>
            </a:fld>
            <a:endParaRPr lang="en-US"/>
          </a:p>
        </p:txBody>
      </p:sp>
    </p:spTree>
    <p:extLst>
      <p:ext uri="{BB962C8B-B14F-4D97-AF65-F5344CB8AC3E}">
        <p14:creationId xmlns:p14="http://schemas.microsoft.com/office/powerpoint/2010/main" val="2056576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91F7FA-3D54-434B-AD83-D7024F3E74EE}" type="datetimeFigureOut">
              <a:rPr lang="en-US" smtClean="0"/>
              <a:t>3/27/2019</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39D70DDF-8E7D-4B23-93B0-1CB58711A67F}" type="slidenum">
              <a:rPr lang="en-US" smtClean="0"/>
              <a:t>‹#›</a:t>
            </a:fld>
            <a:endParaRPr lang="en-US"/>
          </a:p>
        </p:txBody>
      </p:sp>
    </p:spTree>
    <p:extLst>
      <p:ext uri="{BB962C8B-B14F-4D97-AF65-F5344CB8AC3E}">
        <p14:creationId xmlns:p14="http://schemas.microsoft.com/office/powerpoint/2010/main" val="1750795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D91F7FA-3D54-434B-AD83-D7024F3E74EE}" type="datetimeFigureOut">
              <a:rPr lang="en-US" smtClean="0"/>
              <a:t>3/27/2019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9D70DDF-8E7D-4B23-93B0-1CB58711A67F}" type="slidenum">
              <a:rPr lang="en-US" smtClean="0"/>
              <a:t>‹#›</a:t>
            </a:fld>
            <a:endParaRPr lang="en-US"/>
          </a:p>
        </p:txBody>
      </p:sp>
    </p:spTree>
    <p:extLst>
      <p:ext uri="{BB962C8B-B14F-4D97-AF65-F5344CB8AC3E}">
        <p14:creationId xmlns:p14="http://schemas.microsoft.com/office/powerpoint/2010/main" val="2909281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D91F7FA-3D54-434B-AD83-D7024F3E74EE}" type="datetimeFigureOut">
              <a:rPr lang="en-US" smtClean="0"/>
              <a:t>3/27/2019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9D70DDF-8E7D-4B23-93B0-1CB58711A67F}" type="slidenum">
              <a:rPr lang="en-US" smtClean="0"/>
              <a:t>‹#›</a:t>
            </a:fld>
            <a:endParaRPr lang="en-US"/>
          </a:p>
        </p:txBody>
      </p:sp>
    </p:spTree>
    <p:extLst>
      <p:ext uri="{BB962C8B-B14F-4D97-AF65-F5344CB8AC3E}">
        <p14:creationId xmlns:p14="http://schemas.microsoft.com/office/powerpoint/2010/main" val="1708941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3D91F7FA-3D54-434B-AD83-D7024F3E74EE}" type="datetimeFigureOut">
              <a:rPr lang="en-US" smtClean="0"/>
              <a:t>3/27/2019</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39D70DDF-8E7D-4B23-93B0-1CB58711A67F}" type="slidenum">
              <a:rPr lang="en-US" smtClean="0"/>
              <a:t>‹#›</a:t>
            </a:fld>
            <a:endParaRPr lang="en-US"/>
          </a:p>
        </p:txBody>
      </p:sp>
    </p:spTree>
    <p:extLst>
      <p:ext uri="{BB962C8B-B14F-4D97-AF65-F5344CB8AC3E}">
        <p14:creationId xmlns:p14="http://schemas.microsoft.com/office/powerpoint/2010/main" val="37467518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megan.white@tamut.edu" TargetMode="External"/><Relationship Id="rId2" Type="http://schemas.openxmlformats.org/officeDocument/2006/relationships/hyperlink" Target="mailto:ecommerce@tamut.edu" TargetMode="External"/><Relationship Id="rId1" Type="http://schemas.openxmlformats.org/officeDocument/2006/relationships/slideLayout" Target="../slideLayouts/slideLayout2.xml"/><Relationship Id="rId4" Type="http://schemas.openxmlformats.org/officeDocument/2006/relationships/hyperlink" Target="mailto:ecommerce@tamute.edu"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file:///\\tamut.local\shares\UserShares\mwhite\Documents\TN%20forms\Marketplace%20Store%20Information.docx" TargetMode="External"/><Relationship Id="rId2" Type="http://schemas.openxmlformats.org/officeDocument/2006/relationships/hyperlink" Target="file:///\\tamut.local\shares\UserShares\mwhite\Documents\TN%20forms\New_Marketplace_Site_Request_form.docx" TargetMode="External"/><Relationship Id="rId1" Type="http://schemas.openxmlformats.org/officeDocument/2006/relationships/slideLayout" Target="../slideLayouts/slideLayout2.xml"/><Relationship Id="rId5" Type="http://schemas.openxmlformats.org/officeDocument/2006/relationships/hyperlink" Target="TN%20forms/Refund%20request%20form.docx" TargetMode="External"/><Relationship Id="rId4" Type="http://schemas.openxmlformats.org/officeDocument/2006/relationships/hyperlink" Target="file:///\\tamut.local\shares\UserShares\mwhite\Documents\TN%20forms\TouchNet_Security_Form.docx"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Taxable%20Object%20Codes.xlsx" TargetMode="External"/><Relationship Id="rId2" Type="http://schemas.openxmlformats.org/officeDocument/2006/relationships/hyperlink" Target="https://apps1.system.tamus.edu/objcode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statutes.capitol.texas.gov/Docs/TX/htm/TX.151.ht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texreg.sos.state.tx.us/public/readtac$ext.ViewTAC?tac_view=5&amp;ti=34&amp;pt=1&amp;ch=3&amp;sch=O&amp;rl=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secure.touchnet.com/cas/login?service=https://secure.touchnet.com/ucommercecentral/?cmmserviceurltoken%3Df2005d52-acf9-46ce-83f1-68bfec728523"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Texas A&amp;M University-Texarkana</a:t>
            </a:r>
            <a:endParaRPr lang="en-US" dirty="0"/>
          </a:p>
        </p:txBody>
      </p:sp>
      <p:sp>
        <p:nvSpPr>
          <p:cNvPr id="3" name="Subtitle 2"/>
          <p:cNvSpPr>
            <a:spLocks noGrp="1"/>
          </p:cNvSpPr>
          <p:nvPr>
            <p:ph type="subTitle" idx="1"/>
          </p:nvPr>
        </p:nvSpPr>
        <p:spPr/>
        <p:txBody>
          <a:bodyPr/>
          <a:lstStyle/>
          <a:p>
            <a:r>
              <a:rPr lang="en-US" dirty="0" smtClean="0"/>
              <a:t>TouchNet Marketplace Guide</a:t>
            </a:r>
            <a:endParaRPr lang="en-US" dirty="0"/>
          </a:p>
        </p:txBody>
      </p:sp>
    </p:spTree>
    <p:extLst>
      <p:ext uri="{BB962C8B-B14F-4D97-AF65-F5344CB8AC3E}">
        <p14:creationId xmlns:p14="http://schemas.microsoft.com/office/powerpoint/2010/main" val="385417226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TouchNet Reporting</a:t>
            </a:r>
            <a:endParaRPr lang="en-US" dirty="0"/>
          </a:p>
        </p:txBody>
      </p:sp>
      <p:pic>
        <p:nvPicPr>
          <p:cNvPr id="4" name="Content Placeholder 3"/>
          <p:cNvPicPr>
            <a:picLocks noGrp="1" noChangeAspect="1"/>
          </p:cNvPicPr>
          <p:nvPr>
            <p:ph idx="1"/>
          </p:nvPr>
        </p:nvPicPr>
        <p:blipFill>
          <a:blip r:embed="rId2"/>
          <a:stretch>
            <a:fillRect/>
          </a:stretch>
        </p:blipFill>
        <p:spPr>
          <a:xfrm>
            <a:off x="1644614" y="2495923"/>
            <a:ext cx="8793065" cy="3947907"/>
          </a:xfrm>
          <a:prstGeom prst="rect">
            <a:avLst/>
          </a:prstGeom>
        </p:spPr>
      </p:pic>
    </p:spTree>
    <p:extLst>
      <p:ext uri="{BB962C8B-B14F-4D97-AF65-F5344CB8AC3E}">
        <p14:creationId xmlns:p14="http://schemas.microsoft.com/office/powerpoint/2010/main" val="39824373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TouchNet Reporting</a:t>
            </a:r>
            <a:endParaRPr lang="en-US" dirty="0"/>
          </a:p>
        </p:txBody>
      </p:sp>
      <p:pic>
        <p:nvPicPr>
          <p:cNvPr id="4" name="Content Placeholder 3"/>
          <p:cNvPicPr>
            <a:picLocks noGrp="1" noChangeAspect="1"/>
          </p:cNvPicPr>
          <p:nvPr>
            <p:ph idx="1"/>
          </p:nvPr>
        </p:nvPicPr>
        <p:blipFill>
          <a:blip r:embed="rId2"/>
          <a:stretch>
            <a:fillRect/>
          </a:stretch>
        </p:blipFill>
        <p:spPr>
          <a:xfrm>
            <a:off x="1549101" y="2399104"/>
            <a:ext cx="8777959" cy="4119127"/>
          </a:xfrm>
          <a:prstGeom prst="rect">
            <a:avLst/>
          </a:prstGeom>
        </p:spPr>
      </p:pic>
      <p:cxnSp>
        <p:nvCxnSpPr>
          <p:cNvPr id="6" name="Straight Arrow Connector 5"/>
          <p:cNvCxnSpPr/>
          <p:nvPr/>
        </p:nvCxnSpPr>
        <p:spPr>
          <a:xfrm>
            <a:off x="1054249" y="5637007"/>
            <a:ext cx="634702" cy="21515"/>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9" name="Oval 8"/>
          <p:cNvSpPr/>
          <p:nvPr/>
        </p:nvSpPr>
        <p:spPr>
          <a:xfrm>
            <a:off x="1688951" y="5529431"/>
            <a:ext cx="580913" cy="2581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580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Store order search</a:t>
            </a:r>
            <a:endParaRPr lang="en-US" dirty="0"/>
          </a:p>
        </p:txBody>
      </p:sp>
      <p:pic>
        <p:nvPicPr>
          <p:cNvPr id="4" name="Content Placeholder 3"/>
          <p:cNvPicPr>
            <a:picLocks noGrp="1" noChangeAspect="1"/>
          </p:cNvPicPr>
          <p:nvPr>
            <p:ph idx="1"/>
          </p:nvPr>
        </p:nvPicPr>
        <p:blipFill>
          <a:blip r:embed="rId2"/>
          <a:stretch>
            <a:fillRect/>
          </a:stretch>
        </p:blipFill>
        <p:spPr>
          <a:xfrm>
            <a:off x="1765225" y="2603500"/>
            <a:ext cx="7605862" cy="3416300"/>
          </a:xfrm>
          <a:prstGeom prst="rect">
            <a:avLst/>
          </a:prstGeom>
        </p:spPr>
      </p:pic>
      <p:cxnSp>
        <p:nvCxnSpPr>
          <p:cNvPr id="5" name="Straight Arrow Connector 4"/>
          <p:cNvCxnSpPr/>
          <p:nvPr/>
        </p:nvCxnSpPr>
        <p:spPr>
          <a:xfrm>
            <a:off x="4991548" y="4754880"/>
            <a:ext cx="796066" cy="602428"/>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890084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 Results</a:t>
            </a:r>
            <a:endParaRPr lang="en-US" dirty="0"/>
          </a:p>
        </p:txBody>
      </p:sp>
      <p:pic>
        <p:nvPicPr>
          <p:cNvPr id="4" name="Content Placeholder 3"/>
          <p:cNvPicPr>
            <a:picLocks noGrp="1" noChangeAspect="1"/>
          </p:cNvPicPr>
          <p:nvPr>
            <p:ph idx="1"/>
          </p:nvPr>
        </p:nvPicPr>
        <p:blipFill>
          <a:blip r:embed="rId2"/>
          <a:stretch>
            <a:fillRect/>
          </a:stretch>
        </p:blipFill>
        <p:spPr>
          <a:xfrm>
            <a:off x="1858413" y="2603500"/>
            <a:ext cx="7419486" cy="3416300"/>
          </a:xfrm>
          <a:prstGeom prst="rect">
            <a:avLst/>
          </a:prstGeom>
        </p:spPr>
      </p:pic>
      <p:cxnSp>
        <p:nvCxnSpPr>
          <p:cNvPr id="7" name="Straight Arrow Connector 6"/>
          <p:cNvCxnSpPr/>
          <p:nvPr/>
        </p:nvCxnSpPr>
        <p:spPr>
          <a:xfrm>
            <a:off x="1154954" y="3506993"/>
            <a:ext cx="921272" cy="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72066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Order Details</a:t>
            </a:r>
            <a:endParaRPr lang="en-US" dirty="0"/>
          </a:p>
        </p:txBody>
      </p:sp>
      <p:pic>
        <p:nvPicPr>
          <p:cNvPr id="4" name="Content Placeholder 3"/>
          <p:cNvPicPr>
            <a:picLocks noGrp="1" noChangeAspect="1"/>
          </p:cNvPicPr>
          <p:nvPr>
            <p:ph idx="1"/>
          </p:nvPr>
        </p:nvPicPr>
        <p:blipFill>
          <a:blip r:embed="rId2"/>
          <a:stretch>
            <a:fillRect/>
          </a:stretch>
        </p:blipFill>
        <p:spPr>
          <a:xfrm>
            <a:off x="2464579" y="2603500"/>
            <a:ext cx="6207154" cy="3416300"/>
          </a:xfrm>
          <a:prstGeom prst="rect">
            <a:avLst/>
          </a:prstGeom>
        </p:spPr>
      </p:pic>
      <p:sp>
        <p:nvSpPr>
          <p:cNvPr id="3" name="Oval 2"/>
          <p:cNvSpPr/>
          <p:nvPr/>
        </p:nvSpPr>
        <p:spPr>
          <a:xfrm>
            <a:off x="5766099" y="2710927"/>
            <a:ext cx="849854" cy="8175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2941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Marketplace Features</a:t>
            </a:r>
            <a:endParaRPr lang="en-US" dirty="0"/>
          </a:p>
        </p:txBody>
      </p:sp>
      <p:sp>
        <p:nvSpPr>
          <p:cNvPr id="3" name="Content Placeholder 2"/>
          <p:cNvSpPr>
            <a:spLocks noGrp="1"/>
          </p:cNvSpPr>
          <p:nvPr>
            <p:ph idx="1"/>
          </p:nvPr>
        </p:nvSpPr>
        <p:spPr/>
        <p:txBody>
          <a:bodyPr/>
          <a:lstStyle/>
          <a:p>
            <a:r>
              <a:rPr lang="en-US" dirty="0" smtClean="0"/>
              <a:t>Track Inventory- restrict sales to inventory</a:t>
            </a:r>
          </a:p>
          <a:p>
            <a:r>
              <a:rPr lang="en-US" dirty="0" smtClean="0"/>
              <a:t>Allow recurring payments/donations</a:t>
            </a:r>
          </a:p>
          <a:p>
            <a:r>
              <a:rPr lang="en-US" dirty="0" smtClean="0"/>
              <a:t>Reports downloadable in Excel</a:t>
            </a:r>
          </a:p>
          <a:p>
            <a:r>
              <a:rPr lang="en-US" dirty="0" smtClean="0"/>
              <a:t>Refunds directly from Marketplace (refund form)</a:t>
            </a:r>
          </a:p>
          <a:p>
            <a:r>
              <a:rPr lang="en-US" dirty="0" smtClean="0"/>
              <a:t>Products can be enabled or disabled by calendar dates</a:t>
            </a:r>
          </a:p>
          <a:p>
            <a:endParaRPr lang="en-US" dirty="0"/>
          </a:p>
        </p:txBody>
      </p:sp>
    </p:spTree>
    <p:extLst>
      <p:ext uri="{BB962C8B-B14F-4D97-AF65-F5344CB8AC3E}">
        <p14:creationId xmlns:p14="http://schemas.microsoft.com/office/powerpoint/2010/main" val="1583142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Request a Store?</a:t>
            </a:r>
            <a:endParaRPr lang="en-US" dirty="0"/>
          </a:p>
        </p:txBody>
      </p:sp>
      <p:sp>
        <p:nvSpPr>
          <p:cNvPr id="3" name="Content Placeholder 2"/>
          <p:cNvSpPr>
            <a:spLocks noGrp="1"/>
          </p:cNvSpPr>
          <p:nvPr>
            <p:ph idx="1"/>
          </p:nvPr>
        </p:nvSpPr>
        <p:spPr/>
        <p:txBody>
          <a:bodyPr/>
          <a:lstStyle/>
          <a:p>
            <a:r>
              <a:rPr lang="en-US" dirty="0" smtClean="0"/>
              <a:t>Email the store request form to </a:t>
            </a:r>
            <a:r>
              <a:rPr lang="en-US" dirty="0" smtClean="0">
                <a:hlinkClick r:id="rId2"/>
              </a:rPr>
              <a:t>ecommerce@tamut.edu</a:t>
            </a:r>
            <a:r>
              <a:rPr lang="en-US" dirty="0" smtClean="0"/>
              <a:t> </a:t>
            </a:r>
          </a:p>
          <a:p>
            <a:r>
              <a:rPr lang="en-US" dirty="0" smtClean="0"/>
              <a:t>Email the store specification form to </a:t>
            </a:r>
            <a:r>
              <a:rPr lang="en-US" dirty="0" smtClean="0">
                <a:hlinkClick r:id="rId3"/>
              </a:rPr>
              <a:t>megan.white@tamut.edu</a:t>
            </a:r>
            <a:endParaRPr lang="en-US" dirty="0" smtClean="0"/>
          </a:p>
          <a:p>
            <a:r>
              <a:rPr lang="en-US" dirty="0" smtClean="0"/>
              <a:t>Email the security form to </a:t>
            </a:r>
            <a:r>
              <a:rPr lang="en-US" dirty="0" smtClean="0">
                <a:hlinkClick r:id="rId4"/>
              </a:rPr>
              <a:t>ecommerce@tamute.edu</a:t>
            </a:r>
            <a:r>
              <a:rPr lang="en-US" dirty="0" smtClean="0"/>
              <a:t> </a:t>
            </a:r>
          </a:p>
          <a:p>
            <a:pPr lvl="1"/>
            <a:r>
              <a:rPr lang="en-US" dirty="0" smtClean="0"/>
              <a:t>This form is for new users</a:t>
            </a:r>
            <a:endParaRPr lang="en-US" dirty="0"/>
          </a:p>
          <a:p>
            <a:pPr lvl="8"/>
            <a:endParaRPr lang="en-US" dirty="0" smtClean="0"/>
          </a:p>
        </p:txBody>
      </p:sp>
    </p:spTree>
    <p:extLst>
      <p:ext uri="{BB962C8B-B14F-4D97-AF65-F5344CB8AC3E}">
        <p14:creationId xmlns:p14="http://schemas.microsoft.com/office/powerpoint/2010/main" val="17760448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Graphic Button specifications</a:t>
            </a:r>
            <a:endParaRPr lang="en-US" dirty="0"/>
          </a:p>
        </p:txBody>
      </p:sp>
      <p:sp>
        <p:nvSpPr>
          <p:cNvPr id="3" name="Content Placeholder 2"/>
          <p:cNvSpPr>
            <a:spLocks noGrp="1"/>
          </p:cNvSpPr>
          <p:nvPr>
            <p:ph idx="1"/>
          </p:nvPr>
        </p:nvSpPr>
        <p:spPr/>
        <p:txBody>
          <a:bodyPr/>
          <a:lstStyle/>
          <a:p>
            <a:r>
              <a:rPr lang="en-US" dirty="0" smtClean="0"/>
              <a:t>Category image : 400 x 400 pixels</a:t>
            </a:r>
          </a:p>
          <a:p>
            <a:r>
              <a:rPr lang="en-US" dirty="0" smtClean="0"/>
              <a:t>Product image : 400 x 400 pixels</a:t>
            </a:r>
          </a:p>
          <a:p>
            <a:r>
              <a:rPr lang="en-US" dirty="0" smtClean="0"/>
              <a:t>Store mall image : 190 x 90 pixels</a:t>
            </a:r>
          </a:p>
          <a:p>
            <a:r>
              <a:rPr lang="en-US" dirty="0" smtClean="0"/>
              <a:t>Hero store image : 1140 x 320 pixels (image at top of store page) </a:t>
            </a:r>
            <a:endParaRPr lang="en-US" dirty="0"/>
          </a:p>
        </p:txBody>
      </p:sp>
    </p:spTree>
    <p:extLst>
      <p:ext uri="{BB962C8B-B14F-4D97-AF65-F5344CB8AC3E}">
        <p14:creationId xmlns:p14="http://schemas.microsoft.com/office/powerpoint/2010/main" val="27344980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Modifiers 	</a:t>
            </a:r>
            <a:endParaRPr lang="en-US" dirty="0"/>
          </a:p>
        </p:txBody>
      </p:sp>
      <p:sp>
        <p:nvSpPr>
          <p:cNvPr id="3" name="Content Placeholder 2"/>
          <p:cNvSpPr>
            <a:spLocks noGrp="1"/>
          </p:cNvSpPr>
          <p:nvPr>
            <p:ph idx="1"/>
          </p:nvPr>
        </p:nvSpPr>
        <p:spPr/>
        <p:txBody>
          <a:bodyPr/>
          <a:lstStyle/>
          <a:p>
            <a:r>
              <a:rPr lang="en-US" dirty="0" smtClean="0"/>
              <a:t>This is all information needed from the purchaser</a:t>
            </a:r>
          </a:p>
          <a:p>
            <a:pPr lvl="1"/>
            <a:r>
              <a:rPr lang="en-US" dirty="0" smtClean="0"/>
              <a:t>Name</a:t>
            </a:r>
          </a:p>
          <a:p>
            <a:pPr lvl="1"/>
            <a:r>
              <a:rPr lang="en-US" dirty="0" smtClean="0"/>
              <a:t>Email </a:t>
            </a:r>
          </a:p>
          <a:p>
            <a:pPr lvl="1"/>
            <a:r>
              <a:rPr lang="en-US" dirty="0" smtClean="0"/>
              <a:t>Phone number</a:t>
            </a:r>
          </a:p>
          <a:p>
            <a:pPr lvl="1"/>
            <a:r>
              <a:rPr lang="en-US" dirty="0" smtClean="0"/>
              <a:t>Address</a:t>
            </a:r>
          </a:p>
          <a:p>
            <a:pPr marL="457200" lvl="1" indent="0">
              <a:buNone/>
            </a:pPr>
            <a:endParaRPr lang="en-US" dirty="0" smtClean="0"/>
          </a:p>
        </p:txBody>
      </p:sp>
    </p:spTree>
    <p:extLst>
      <p:ext uri="{BB962C8B-B14F-4D97-AF65-F5344CB8AC3E}">
        <p14:creationId xmlns:p14="http://schemas.microsoft.com/office/powerpoint/2010/main" val="14410682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Fulfillment	&amp; QR Code</a:t>
            </a:r>
            <a:endParaRPr lang="en-US" dirty="0"/>
          </a:p>
        </p:txBody>
      </p:sp>
      <p:sp>
        <p:nvSpPr>
          <p:cNvPr id="3" name="Content Placeholder 2"/>
          <p:cNvSpPr>
            <a:spLocks noGrp="1"/>
          </p:cNvSpPr>
          <p:nvPr>
            <p:ph idx="1"/>
          </p:nvPr>
        </p:nvSpPr>
        <p:spPr/>
        <p:txBody>
          <a:bodyPr/>
          <a:lstStyle/>
          <a:p>
            <a:r>
              <a:rPr lang="en-US" dirty="0" smtClean="0"/>
              <a:t>You may choose to not have products fulfill automatically</a:t>
            </a:r>
          </a:p>
          <a:p>
            <a:r>
              <a:rPr lang="en-US" dirty="0" smtClean="0"/>
              <a:t>Non auto-fill products must be fulfilled by the requesting department</a:t>
            </a:r>
            <a:endParaRPr lang="en-US" dirty="0"/>
          </a:p>
          <a:p>
            <a:r>
              <a:rPr lang="en-US" dirty="0" smtClean="0"/>
              <a:t>If you would like a QR code, please make note on your product request form</a:t>
            </a:r>
          </a:p>
          <a:p>
            <a:endParaRPr lang="en-US" dirty="0"/>
          </a:p>
          <a:p>
            <a:pPr marL="0" indent="0">
              <a:buNone/>
            </a:pPr>
            <a:endParaRPr lang="en-US" dirty="0"/>
          </a:p>
        </p:txBody>
      </p:sp>
    </p:spTree>
    <p:extLst>
      <p:ext uri="{BB962C8B-B14F-4D97-AF65-F5344CB8AC3E}">
        <p14:creationId xmlns:p14="http://schemas.microsoft.com/office/powerpoint/2010/main" val="10197252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Marketplace?</a:t>
            </a:r>
            <a:endParaRPr lang="en-US" dirty="0"/>
          </a:p>
        </p:txBody>
      </p:sp>
      <p:sp>
        <p:nvSpPr>
          <p:cNvPr id="3" name="Content Placeholder 2"/>
          <p:cNvSpPr>
            <a:spLocks noGrp="1"/>
          </p:cNvSpPr>
          <p:nvPr>
            <p:ph idx="1"/>
          </p:nvPr>
        </p:nvSpPr>
        <p:spPr/>
        <p:txBody>
          <a:bodyPr/>
          <a:lstStyle/>
          <a:p>
            <a:r>
              <a:rPr lang="en-US" dirty="0" smtClean="0"/>
              <a:t>It is a solution for creating, managing, and operation online stores and products</a:t>
            </a:r>
          </a:p>
          <a:p>
            <a:r>
              <a:rPr lang="en-US" dirty="0" smtClean="0"/>
              <a:t>Marketplace allows you to sell tickets, promote events, and much more.</a:t>
            </a:r>
          </a:p>
          <a:p>
            <a:r>
              <a:rPr lang="en-US" dirty="0" smtClean="0"/>
              <a:t>Shoppers can use one shopping cart and a single checkout from multiple stores, while you feed all their transactions to your correct account in FAMIS/Canopy. </a:t>
            </a:r>
          </a:p>
          <a:p>
            <a:r>
              <a:rPr lang="en-US" dirty="0" smtClean="0"/>
              <a:t>Processing is PA-DSS (security controls implemented in the software)</a:t>
            </a:r>
          </a:p>
          <a:p>
            <a:r>
              <a:rPr lang="en-US" dirty="0" smtClean="0"/>
              <a:t>Viewable reports on demand</a:t>
            </a:r>
            <a:endParaRPr lang="en-US" dirty="0"/>
          </a:p>
        </p:txBody>
      </p:sp>
    </p:spTree>
    <p:extLst>
      <p:ext uri="{BB962C8B-B14F-4D97-AF65-F5344CB8AC3E}">
        <p14:creationId xmlns:p14="http://schemas.microsoft.com/office/powerpoint/2010/main" val="384305787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TouchNet Forms</a:t>
            </a:r>
            <a:endParaRPr lang="en-US" dirty="0"/>
          </a:p>
        </p:txBody>
      </p:sp>
      <p:sp>
        <p:nvSpPr>
          <p:cNvPr id="3" name="Content Placeholder 2"/>
          <p:cNvSpPr>
            <a:spLocks noGrp="1"/>
          </p:cNvSpPr>
          <p:nvPr>
            <p:ph idx="1"/>
          </p:nvPr>
        </p:nvSpPr>
        <p:spPr/>
        <p:txBody>
          <a:bodyPr/>
          <a:lstStyle/>
          <a:p>
            <a:r>
              <a:rPr lang="en-US" dirty="0" smtClean="0">
                <a:hlinkClick r:id="rId2" action="ppaction://hlinkfile"/>
              </a:rPr>
              <a:t>New Marketplace Request Form</a:t>
            </a:r>
            <a:endParaRPr lang="en-US" dirty="0" smtClean="0"/>
          </a:p>
          <a:p>
            <a:r>
              <a:rPr lang="en-US" dirty="0" smtClean="0">
                <a:hlinkClick r:id="rId3" action="ppaction://hlinkfile"/>
              </a:rPr>
              <a:t>Marketplace Store Information Form</a:t>
            </a:r>
            <a:endParaRPr lang="en-US" dirty="0" smtClean="0"/>
          </a:p>
          <a:p>
            <a:r>
              <a:rPr lang="en-US" dirty="0" smtClean="0">
                <a:hlinkClick r:id="rId4" action="ppaction://hlinkfile"/>
              </a:rPr>
              <a:t>TouchNet Security Form</a:t>
            </a:r>
            <a:endParaRPr lang="en-US" dirty="0" smtClean="0"/>
          </a:p>
          <a:p>
            <a:r>
              <a:rPr lang="en-US" dirty="0" smtClean="0">
                <a:hlinkClick r:id="rId5" action="ppaction://hlinkfile"/>
              </a:rPr>
              <a:t>Refund Request Form</a:t>
            </a:r>
            <a:endParaRPr lang="en-US" dirty="0" smtClean="0"/>
          </a:p>
        </p:txBody>
      </p:sp>
    </p:spTree>
    <p:extLst>
      <p:ext uri="{BB962C8B-B14F-4D97-AF65-F5344CB8AC3E}">
        <p14:creationId xmlns:p14="http://schemas.microsoft.com/office/powerpoint/2010/main" val="18653867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 Codes</a:t>
            </a:r>
            <a:endParaRPr lang="en-US" dirty="0"/>
          </a:p>
        </p:txBody>
      </p:sp>
      <p:sp>
        <p:nvSpPr>
          <p:cNvPr id="3" name="Content Placeholder 2"/>
          <p:cNvSpPr>
            <a:spLocks noGrp="1"/>
          </p:cNvSpPr>
          <p:nvPr>
            <p:ph idx="1"/>
          </p:nvPr>
        </p:nvSpPr>
        <p:spPr/>
        <p:txBody>
          <a:bodyPr/>
          <a:lstStyle/>
          <a:p>
            <a:r>
              <a:rPr lang="en-US" dirty="0" smtClean="0"/>
              <a:t>You may check the TAMU object code </a:t>
            </a:r>
            <a:r>
              <a:rPr lang="en-US" dirty="0" smtClean="0">
                <a:hlinkClick r:id="rId2"/>
              </a:rPr>
              <a:t>website</a:t>
            </a:r>
            <a:r>
              <a:rPr lang="en-US" dirty="0" smtClean="0"/>
              <a:t>  OR the </a:t>
            </a:r>
            <a:r>
              <a:rPr lang="en-US" dirty="0" smtClean="0">
                <a:hlinkClick r:id="rId3" action="ppaction://hlinkfile"/>
              </a:rPr>
              <a:t>taxable object codes list</a:t>
            </a:r>
            <a:endParaRPr lang="en-US" dirty="0" smtClean="0"/>
          </a:p>
        </p:txBody>
      </p:sp>
    </p:spTree>
    <p:extLst>
      <p:ext uri="{BB962C8B-B14F-4D97-AF65-F5344CB8AC3E}">
        <p14:creationId xmlns:p14="http://schemas.microsoft.com/office/powerpoint/2010/main" val="641188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Taxable Items</a:t>
            </a:r>
            <a:endParaRPr lang="en-US" dirty="0"/>
          </a:p>
        </p:txBody>
      </p:sp>
      <p:sp>
        <p:nvSpPr>
          <p:cNvPr id="3" name="Content Placeholder 2"/>
          <p:cNvSpPr>
            <a:spLocks noGrp="1"/>
          </p:cNvSpPr>
          <p:nvPr>
            <p:ph idx="1"/>
          </p:nvPr>
        </p:nvSpPr>
        <p:spPr/>
        <p:txBody>
          <a:bodyPr/>
          <a:lstStyle/>
          <a:p>
            <a:r>
              <a:rPr lang="en-US" dirty="0" smtClean="0"/>
              <a:t>Taxable Items: A tax must be collected on all sales involving tangible, personal property. The State Comptroller defines this as personal property that can be seen, weighed, measured, felt or touched, or that is perceptible to the senses. See </a:t>
            </a:r>
            <a:r>
              <a:rPr lang="en-US" dirty="0" smtClean="0">
                <a:hlinkClick r:id="rId2"/>
              </a:rPr>
              <a:t>Texas Tax Code Section 151.009 </a:t>
            </a:r>
            <a:endParaRPr lang="en-US" dirty="0" smtClean="0"/>
          </a:p>
          <a:p>
            <a:pPr lvl="1"/>
            <a:r>
              <a:rPr lang="en-US" dirty="0" smtClean="0"/>
              <a:t>Clothing</a:t>
            </a:r>
          </a:p>
          <a:p>
            <a:pPr lvl="1"/>
            <a:r>
              <a:rPr lang="en-US" dirty="0" smtClean="0"/>
              <a:t>Computer Programs</a:t>
            </a:r>
          </a:p>
          <a:p>
            <a:pPr lvl="1"/>
            <a:r>
              <a:rPr lang="en-US" dirty="0" smtClean="0"/>
              <a:t>Meals</a:t>
            </a:r>
          </a:p>
          <a:p>
            <a:pPr lvl="1"/>
            <a:r>
              <a:rPr lang="en-US" dirty="0" smtClean="0"/>
              <a:t>Books</a:t>
            </a:r>
          </a:p>
          <a:p>
            <a:pPr lvl="1"/>
            <a:r>
              <a:rPr lang="en-US" dirty="0" smtClean="0"/>
              <a:t>Equipment Rental</a:t>
            </a:r>
          </a:p>
        </p:txBody>
      </p:sp>
    </p:spTree>
    <p:extLst>
      <p:ext uri="{BB962C8B-B14F-4D97-AF65-F5344CB8AC3E}">
        <p14:creationId xmlns:p14="http://schemas.microsoft.com/office/powerpoint/2010/main" val="33226100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Taxable Items</a:t>
            </a:r>
            <a:br>
              <a:rPr lang="en-US" dirty="0" smtClean="0"/>
            </a:br>
            <a:r>
              <a:rPr lang="en-US" dirty="0"/>
              <a:t>	</a:t>
            </a:r>
          </a:p>
        </p:txBody>
      </p:sp>
      <p:sp>
        <p:nvSpPr>
          <p:cNvPr id="3" name="Content Placeholder 2"/>
          <p:cNvSpPr>
            <a:spLocks noGrp="1"/>
          </p:cNvSpPr>
          <p:nvPr>
            <p:ph idx="1"/>
          </p:nvPr>
        </p:nvSpPr>
        <p:spPr/>
        <p:txBody>
          <a:bodyPr/>
          <a:lstStyle/>
          <a:p>
            <a:r>
              <a:rPr lang="en-US" dirty="0" smtClean="0"/>
              <a:t>A tax must be collected on all taxable services. See </a:t>
            </a:r>
            <a:r>
              <a:rPr lang="en-US" dirty="0" smtClean="0">
                <a:hlinkClick r:id="rId2"/>
              </a:rPr>
              <a:t>Texas Administrative Code on State and Local Sales and Use Taxes</a:t>
            </a:r>
            <a:endParaRPr lang="en-US" dirty="0" smtClean="0"/>
          </a:p>
          <a:p>
            <a:pPr lvl="1"/>
            <a:r>
              <a:rPr lang="en-US" dirty="0" smtClean="0"/>
              <a:t>Amusement Services</a:t>
            </a:r>
          </a:p>
          <a:p>
            <a:pPr lvl="1"/>
            <a:r>
              <a:rPr lang="en-US" dirty="0" smtClean="0"/>
              <a:t>Information Services</a:t>
            </a:r>
          </a:p>
          <a:p>
            <a:pPr lvl="1"/>
            <a:r>
              <a:rPr lang="en-US" dirty="0" smtClean="0"/>
              <a:t>Internet Access</a:t>
            </a:r>
          </a:p>
          <a:p>
            <a:pPr lvl="1"/>
            <a:r>
              <a:rPr lang="en-US" dirty="0" smtClean="0"/>
              <a:t>Laundry Services</a:t>
            </a:r>
            <a:endParaRPr lang="en-US" dirty="0"/>
          </a:p>
        </p:txBody>
      </p:sp>
    </p:spTree>
    <p:extLst>
      <p:ext uri="{BB962C8B-B14F-4D97-AF65-F5344CB8AC3E}">
        <p14:creationId xmlns:p14="http://schemas.microsoft.com/office/powerpoint/2010/main" val="27676504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Marketplace Mall Front - Homepage</a:t>
            </a:r>
            <a:endParaRPr lang="en-US" dirty="0"/>
          </a:p>
        </p:txBody>
      </p:sp>
      <p:pic>
        <p:nvPicPr>
          <p:cNvPr id="4" name="Content Placeholder 3"/>
          <p:cNvPicPr>
            <a:picLocks noGrp="1" noChangeAspect="1"/>
          </p:cNvPicPr>
          <p:nvPr>
            <p:ph idx="1"/>
          </p:nvPr>
        </p:nvPicPr>
        <p:blipFill>
          <a:blip r:embed="rId2"/>
          <a:stretch>
            <a:fillRect/>
          </a:stretch>
        </p:blipFill>
        <p:spPr>
          <a:xfrm>
            <a:off x="2435008" y="2603499"/>
            <a:ext cx="7481359" cy="3754270"/>
          </a:xfrm>
          <a:prstGeom prst="rect">
            <a:avLst/>
          </a:prstGeom>
        </p:spPr>
      </p:pic>
    </p:spTree>
    <p:extLst>
      <p:ext uri="{BB962C8B-B14F-4D97-AF65-F5344CB8AC3E}">
        <p14:creationId xmlns:p14="http://schemas.microsoft.com/office/powerpoint/2010/main" val="34321319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Store Category Homepage</a:t>
            </a:r>
            <a:endParaRPr lang="en-US" dirty="0"/>
          </a:p>
        </p:txBody>
      </p:sp>
      <p:pic>
        <p:nvPicPr>
          <p:cNvPr id="4" name="Content Placeholder 3"/>
          <p:cNvPicPr>
            <a:picLocks noGrp="1" noChangeAspect="1"/>
          </p:cNvPicPr>
          <p:nvPr>
            <p:ph idx="1"/>
          </p:nvPr>
        </p:nvPicPr>
        <p:blipFill>
          <a:blip r:embed="rId2"/>
          <a:stretch>
            <a:fillRect/>
          </a:stretch>
        </p:blipFill>
        <p:spPr>
          <a:xfrm>
            <a:off x="2545343" y="2517439"/>
            <a:ext cx="7197551" cy="3926392"/>
          </a:xfrm>
          <a:prstGeom prst="rect">
            <a:avLst/>
          </a:prstGeom>
        </p:spPr>
      </p:pic>
    </p:spTree>
    <p:extLst>
      <p:ext uri="{BB962C8B-B14F-4D97-AF65-F5344CB8AC3E}">
        <p14:creationId xmlns:p14="http://schemas.microsoft.com/office/powerpoint/2010/main" val="16560427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Products within Category</a:t>
            </a:r>
            <a:endParaRPr lang="en-US" dirty="0"/>
          </a:p>
        </p:txBody>
      </p:sp>
      <p:pic>
        <p:nvPicPr>
          <p:cNvPr id="4" name="Content Placeholder 3"/>
          <p:cNvPicPr>
            <a:picLocks noGrp="1" noChangeAspect="1"/>
          </p:cNvPicPr>
          <p:nvPr>
            <p:ph idx="1"/>
          </p:nvPr>
        </p:nvPicPr>
        <p:blipFill>
          <a:blip r:embed="rId2"/>
          <a:stretch>
            <a:fillRect/>
          </a:stretch>
        </p:blipFill>
        <p:spPr>
          <a:xfrm>
            <a:off x="2460312" y="2538953"/>
            <a:ext cx="7147698" cy="3840331"/>
          </a:xfrm>
          <a:prstGeom prst="rect">
            <a:avLst/>
          </a:prstGeom>
        </p:spPr>
      </p:pic>
    </p:spTree>
    <p:extLst>
      <p:ext uri="{BB962C8B-B14F-4D97-AF65-F5344CB8AC3E}">
        <p14:creationId xmlns:p14="http://schemas.microsoft.com/office/powerpoint/2010/main" val="34464277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Item Homepage</a:t>
            </a:r>
            <a:endParaRPr lang="en-US" dirty="0"/>
          </a:p>
        </p:txBody>
      </p:sp>
      <p:pic>
        <p:nvPicPr>
          <p:cNvPr id="4" name="Content Placeholder 3"/>
          <p:cNvPicPr>
            <a:picLocks noGrp="1" noChangeAspect="1"/>
          </p:cNvPicPr>
          <p:nvPr>
            <p:ph idx="1"/>
          </p:nvPr>
        </p:nvPicPr>
        <p:blipFill>
          <a:blip r:embed="rId2"/>
          <a:stretch>
            <a:fillRect/>
          </a:stretch>
        </p:blipFill>
        <p:spPr>
          <a:xfrm>
            <a:off x="2452743" y="2581984"/>
            <a:ext cx="6921371" cy="3805549"/>
          </a:xfrm>
          <a:prstGeom prst="rect">
            <a:avLst/>
          </a:prstGeom>
        </p:spPr>
      </p:pic>
    </p:spTree>
    <p:extLst>
      <p:ext uri="{BB962C8B-B14F-4D97-AF65-F5344CB8AC3E}">
        <p14:creationId xmlns:p14="http://schemas.microsoft.com/office/powerpoint/2010/main" val="14429073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Shopping Cart</a:t>
            </a:r>
            <a:endParaRPr lang="en-US" dirty="0"/>
          </a:p>
        </p:txBody>
      </p:sp>
      <p:pic>
        <p:nvPicPr>
          <p:cNvPr id="4" name="Content Placeholder 3"/>
          <p:cNvPicPr>
            <a:picLocks noGrp="1" noChangeAspect="1"/>
          </p:cNvPicPr>
          <p:nvPr>
            <p:ph idx="1"/>
          </p:nvPr>
        </p:nvPicPr>
        <p:blipFill>
          <a:blip r:embed="rId2"/>
          <a:stretch>
            <a:fillRect/>
          </a:stretch>
        </p:blipFill>
        <p:spPr>
          <a:xfrm>
            <a:off x="2355924" y="2549712"/>
            <a:ext cx="6995513" cy="3861128"/>
          </a:xfrm>
          <a:prstGeom prst="rect">
            <a:avLst/>
          </a:prstGeom>
        </p:spPr>
      </p:pic>
    </p:spTree>
    <p:extLst>
      <p:ext uri="{BB962C8B-B14F-4D97-AF65-F5344CB8AC3E}">
        <p14:creationId xmlns:p14="http://schemas.microsoft.com/office/powerpoint/2010/main" val="29929396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Checkout</a:t>
            </a:r>
            <a:endParaRPr lang="en-US" dirty="0"/>
          </a:p>
        </p:txBody>
      </p:sp>
      <p:pic>
        <p:nvPicPr>
          <p:cNvPr id="4" name="Content Placeholder 3"/>
          <p:cNvPicPr>
            <a:picLocks noGrp="1" noChangeAspect="1"/>
          </p:cNvPicPr>
          <p:nvPr>
            <p:ph idx="1"/>
          </p:nvPr>
        </p:nvPicPr>
        <p:blipFill>
          <a:blip r:embed="rId2"/>
          <a:stretch>
            <a:fillRect/>
          </a:stretch>
        </p:blipFill>
        <p:spPr>
          <a:xfrm>
            <a:off x="2209604" y="2452893"/>
            <a:ext cx="7706763" cy="4208120"/>
          </a:xfrm>
          <a:prstGeom prst="rect">
            <a:avLst/>
          </a:prstGeom>
        </p:spPr>
      </p:pic>
    </p:spTree>
    <p:extLst>
      <p:ext uri="{BB962C8B-B14F-4D97-AF65-F5344CB8AC3E}">
        <p14:creationId xmlns:p14="http://schemas.microsoft.com/office/powerpoint/2010/main" val="8297551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TouchNet </a:t>
            </a:r>
            <a:r>
              <a:rPr lang="en-US" dirty="0" smtClean="0">
                <a:hlinkClick r:id="rId2"/>
              </a:rPr>
              <a:t>Login</a:t>
            </a:r>
            <a:r>
              <a:rPr lang="en-US" dirty="0" smtClean="0"/>
              <a:t> </a:t>
            </a:r>
            <a:endParaRPr lang="en-US" dirty="0"/>
          </a:p>
        </p:txBody>
      </p:sp>
      <p:pic>
        <p:nvPicPr>
          <p:cNvPr id="4" name="Content Placeholder 3"/>
          <p:cNvPicPr>
            <a:picLocks noGrp="1" noChangeAspect="1"/>
          </p:cNvPicPr>
          <p:nvPr>
            <p:ph idx="1"/>
          </p:nvPr>
        </p:nvPicPr>
        <p:blipFill>
          <a:blip r:embed="rId3"/>
          <a:stretch>
            <a:fillRect/>
          </a:stretch>
        </p:blipFill>
        <p:spPr>
          <a:xfrm>
            <a:off x="1379381" y="2528196"/>
            <a:ext cx="9165732" cy="3958665"/>
          </a:xfrm>
          <a:prstGeom prst="rect">
            <a:avLst/>
          </a:prstGeom>
        </p:spPr>
      </p:pic>
      <p:sp>
        <p:nvSpPr>
          <p:cNvPr id="5" name="Oval 4"/>
          <p:cNvSpPr/>
          <p:nvPr/>
        </p:nvSpPr>
        <p:spPr>
          <a:xfrm>
            <a:off x="4507454" y="3754419"/>
            <a:ext cx="731520" cy="4410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3782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80</TotalTime>
  <Words>391</Words>
  <Application>Microsoft Office PowerPoint</Application>
  <PresentationFormat>Widescreen</PresentationFormat>
  <Paragraphs>66</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Century Gothic</vt:lpstr>
      <vt:lpstr>Wingdings 3</vt:lpstr>
      <vt:lpstr>Ion Boardroom</vt:lpstr>
      <vt:lpstr>Texas A&amp;M University-Texarkana</vt:lpstr>
      <vt:lpstr>What is Marketplace?</vt:lpstr>
      <vt:lpstr>Marketplace Mall Front - Homepage</vt:lpstr>
      <vt:lpstr>Store Category Homepage</vt:lpstr>
      <vt:lpstr>Products within Category</vt:lpstr>
      <vt:lpstr>Product Item Homepage</vt:lpstr>
      <vt:lpstr>Shopping Cart</vt:lpstr>
      <vt:lpstr>Checkout</vt:lpstr>
      <vt:lpstr>TouchNet Login </vt:lpstr>
      <vt:lpstr>TouchNet Reporting</vt:lpstr>
      <vt:lpstr>TouchNet Reporting</vt:lpstr>
      <vt:lpstr>Store order search</vt:lpstr>
      <vt:lpstr>Report Results</vt:lpstr>
      <vt:lpstr>Order Details</vt:lpstr>
      <vt:lpstr>Marketplace Features</vt:lpstr>
      <vt:lpstr>How to Request a Store?</vt:lpstr>
      <vt:lpstr>Graphic Button specifications</vt:lpstr>
      <vt:lpstr>Modifiers  </vt:lpstr>
      <vt:lpstr>Fulfillment &amp; QR Code</vt:lpstr>
      <vt:lpstr>TouchNet Forms</vt:lpstr>
      <vt:lpstr>Object Codes</vt:lpstr>
      <vt:lpstr>Taxable Items</vt:lpstr>
      <vt:lpstr>Taxable Items  </vt:lpstr>
    </vt:vector>
  </TitlesOfParts>
  <Company>Texas A&amp;M University Texarkana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Texas A&amp;M University-Texarkana</dc:title>
  <dc:creator>Megan White</dc:creator>
  <cp:lastModifiedBy>Megan White</cp:lastModifiedBy>
  <cp:revision>14</cp:revision>
  <dcterms:created xsi:type="dcterms:W3CDTF">2019-03-21T14:43:45Z</dcterms:created>
  <dcterms:modified xsi:type="dcterms:W3CDTF">2019-03-27T14:02:35Z</dcterms:modified>
</cp:coreProperties>
</file>